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>
        <p:scale>
          <a:sx n="33" d="100"/>
          <a:sy n="33" d="100"/>
        </p:scale>
        <p:origin x="15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2020-06-18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2020-06-18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직사각형 123"/>
          <p:cNvSpPr/>
          <p:nvPr/>
        </p:nvSpPr>
        <p:spPr>
          <a:xfrm>
            <a:off x="0" y="8100000"/>
            <a:ext cx="30240000" cy="41400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1137" tIns="70569" rIns="141137" bIns="705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778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44.3</a:t>
            </a:r>
            <a:endParaRPr lang="ko-KR" altLang="en-US" sz="2778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0" y="12240000"/>
            <a:ext cx="15120000" cy="232920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1137" tIns="70569" rIns="141137" bIns="705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778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44.3</a:t>
            </a:r>
            <a:endParaRPr lang="ko-KR" altLang="en-US" sz="2778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직사각형 102"/>
          <p:cNvSpPr/>
          <p:nvPr/>
        </p:nvSpPr>
        <p:spPr>
          <a:xfrm>
            <a:off x="0" y="35640000"/>
            <a:ext cx="15120000" cy="54000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1137" tIns="70569" rIns="141137" bIns="705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778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44.3</a:t>
            </a:r>
            <a:endParaRPr lang="ko-KR" altLang="en-US" sz="2778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직사각형 100"/>
          <p:cNvSpPr/>
          <p:nvPr/>
        </p:nvSpPr>
        <p:spPr>
          <a:xfrm>
            <a:off x="15120000" y="12240000"/>
            <a:ext cx="15120000" cy="232920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1137" tIns="70569" rIns="141137" bIns="705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778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44.3</a:t>
            </a:r>
            <a:endParaRPr lang="ko-KR" altLang="en-US" sz="2778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" y="4152276"/>
            <a:ext cx="30275212" cy="2917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6600" b="1" dirty="0" smtClean="0">
                <a:latin typeface="+mn-ea"/>
              </a:rPr>
              <a:t>Input </a:t>
            </a:r>
            <a:r>
              <a:rPr lang="en-US" altLang="ko-KR" sz="6600" b="1" dirty="0">
                <a:latin typeface="+mn-ea"/>
              </a:rPr>
              <a:t>Data Reordering Method Using Null Signal for Low </a:t>
            </a:r>
            <a:r>
              <a:rPr lang="en-US" altLang="ko-KR" sz="6600" b="1" dirty="0" smtClean="0">
                <a:latin typeface="+mn-ea"/>
              </a:rPr>
              <a:t>Latency </a:t>
            </a:r>
            <a:r>
              <a:rPr lang="en-US" altLang="ko-KR" sz="6600" b="1" dirty="0">
                <a:latin typeface="+mn-ea"/>
              </a:rPr>
              <a:t>IFFT</a:t>
            </a:r>
          </a:p>
          <a:p>
            <a:pPr algn="ctr">
              <a:lnSpc>
                <a:spcPct val="120000"/>
              </a:lnSpc>
            </a:pPr>
            <a:endParaRPr lang="en-US" altLang="ko-KR" sz="700" b="1" dirty="0">
              <a:latin typeface="+mn-ea"/>
            </a:endParaRPr>
          </a:p>
          <a:p>
            <a:pPr algn="ctr">
              <a:lnSpc>
                <a:spcPct val="120000"/>
              </a:lnSpc>
            </a:pPr>
            <a:r>
              <a:rPr lang="ko-KR" altLang="en-US" sz="4000" b="1" dirty="0" smtClean="0">
                <a:latin typeface="+mn-ea"/>
              </a:rPr>
              <a:t>정서형</a:t>
            </a:r>
            <a:r>
              <a:rPr lang="en-US" altLang="ko-KR" sz="4000" b="1" dirty="0">
                <a:latin typeface="+mn-ea"/>
              </a:rPr>
              <a:t>, </a:t>
            </a:r>
            <a:r>
              <a:rPr lang="ko-KR" altLang="en-US" sz="4000" b="1">
                <a:latin typeface="+mn-ea"/>
              </a:rPr>
              <a:t>김제욱</a:t>
            </a:r>
            <a:r>
              <a:rPr lang="en-US" altLang="ko-KR" sz="4000" b="1" dirty="0">
                <a:latin typeface="+mn-ea"/>
              </a:rPr>
              <a:t>, </a:t>
            </a:r>
            <a:r>
              <a:rPr lang="ko-KR" altLang="en-US" sz="4000" b="1">
                <a:latin typeface="+mn-ea"/>
              </a:rPr>
              <a:t>정진균</a:t>
            </a:r>
            <a:endParaRPr lang="en-US" altLang="ko-KR" sz="4000" b="1" dirty="0">
              <a:latin typeface="+mn-ea"/>
            </a:endParaRPr>
          </a:p>
          <a:p>
            <a:pPr algn="ctr">
              <a:lnSpc>
                <a:spcPct val="120000"/>
              </a:lnSpc>
            </a:pPr>
            <a:r>
              <a:rPr lang="ko-KR" altLang="en-US" sz="4000" b="1" dirty="0" smtClean="0">
                <a:latin typeface="+mn-ea"/>
              </a:rPr>
              <a:t>전북대학교 </a:t>
            </a:r>
            <a:r>
              <a:rPr lang="ko-KR" altLang="en-US" sz="4000" b="1" dirty="0">
                <a:latin typeface="+mn-ea"/>
              </a:rPr>
              <a:t>전자공학부</a:t>
            </a:r>
            <a:endParaRPr lang="en-US" altLang="ko-KR" sz="4000" b="1" baseline="30000" dirty="0">
              <a:latin typeface="+mn-ea"/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0" y="9000000"/>
            <a:ext cx="30240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en-US" sz="2800" dirty="0">
                <a:latin typeface="+mj-ea"/>
              </a:rPr>
              <a:t>무선 통신 관련 국제 표준을 제정하기 위한 이동통신 표준화 기술협력 기구</a:t>
            </a:r>
            <a:r>
              <a:rPr lang="en-US" altLang="ko-KR" sz="2800" dirty="0">
                <a:latin typeface="+mj-ea"/>
              </a:rPr>
              <a:t>(3GPP-LTE)</a:t>
            </a:r>
            <a:r>
              <a:rPr lang="ko-KR" altLang="en-US" sz="2800">
                <a:latin typeface="+mj-ea"/>
              </a:rPr>
              <a:t>의 다중 반송파 전송방식은 </a:t>
            </a:r>
            <a:r>
              <a:rPr lang="en-US" altLang="ko-KR" sz="2800" dirty="0">
                <a:latin typeface="+mj-ea"/>
              </a:rPr>
              <a:t>OFDM </a:t>
            </a:r>
            <a:r>
              <a:rPr lang="ko-KR" altLang="en-US" sz="2800">
                <a:latin typeface="+mj-ea"/>
              </a:rPr>
              <a:t>전송방식을 기본으로 한다</a:t>
            </a:r>
            <a:r>
              <a:rPr lang="en-US" altLang="ko-KR" sz="2800" dirty="0">
                <a:latin typeface="+mj-ea"/>
              </a:rPr>
              <a:t>. OFDM </a:t>
            </a:r>
            <a:r>
              <a:rPr lang="ko-KR" altLang="en-US" sz="2800">
                <a:latin typeface="+mj-ea"/>
              </a:rPr>
              <a:t>방식에서는 부 반송파의 직교성이 유지되기 때문에 부 채널들이 상호 간섭 없이 통신할 수 있다</a:t>
            </a:r>
            <a:r>
              <a:rPr lang="en-US" altLang="ko-KR" sz="2800" dirty="0">
                <a:latin typeface="+mj-ea"/>
              </a:rPr>
              <a:t>.</a:t>
            </a:r>
            <a:r>
              <a:rPr lang="ko-KR" altLang="en-US" sz="2800">
                <a:latin typeface="+mj-ea"/>
              </a:rPr>
              <a:t> </a:t>
            </a:r>
            <a:r>
              <a:rPr lang="en-US" altLang="ko-KR" sz="2800" dirty="0">
                <a:latin typeface="+mj-ea"/>
              </a:rPr>
              <a:t>OFDM </a:t>
            </a:r>
            <a:r>
              <a:rPr lang="ko-KR" altLang="en-US" sz="2800">
                <a:latin typeface="+mj-ea"/>
              </a:rPr>
              <a:t>시스템은 </a:t>
            </a:r>
            <a:r>
              <a:rPr lang="en-US" altLang="ko-KR" sz="2800" dirty="0">
                <a:latin typeface="+mj-ea"/>
              </a:rPr>
              <a:t>FFT</a:t>
            </a:r>
            <a:r>
              <a:rPr lang="ko-KR" altLang="en-US" sz="2800">
                <a:latin typeface="+mj-ea"/>
              </a:rPr>
              <a:t>의 길이</a:t>
            </a:r>
            <a:r>
              <a:rPr lang="en-US" altLang="ko-KR" sz="2800" dirty="0">
                <a:latin typeface="+mj-ea"/>
              </a:rPr>
              <a:t>, </a:t>
            </a:r>
            <a:r>
              <a:rPr lang="ko-KR" altLang="en-US" sz="2800">
                <a:latin typeface="+mj-ea"/>
              </a:rPr>
              <a:t>기본 변조기술</a:t>
            </a:r>
            <a:r>
              <a:rPr lang="en-US" altLang="ko-KR" sz="2800" dirty="0">
                <a:latin typeface="+mj-ea"/>
              </a:rPr>
              <a:t>, </a:t>
            </a:r>
            <a:r>
              <a:rPr lang="ko-KR" altLang="en-US" sz="2800">
                <a:latin typeface="+mj-ea"/>
              </a:rPr>
              <a:t>지원되는 데이터 속도 등으로 정의된다</a:t>
            </a:r>
            <a:r>
              <a:rPr lang="en-US" altLang="ko-KR" sz="2800" dirty="0">
                <a:latin typeface="+mj-ea"/>
              </a:rPr>
              <a:t>. DIF FFT </a:t>
            </a:r>
            <a:r>
              <a:rPr lang="ko-KR" altLang="en-US" sz="2800">
                <a:latin typeface="+mj-ea"/>
              </a:rPr>
              <a:t>구조에서 </a:t>
            </a:r>
            <a:r>
              <a:rPr lang="en-US" altLang="ko-KR" sz="2800" dirty="0">
                <a:latin typeface="+mj-ea"/>
              </a:rPr>
              <a:t>Stage 1</a:t>
            </a:r>
            <a:r>
              <a:rPr lang="ko-KR" altLang="en-US" sz="2800">
                <a:latin typeface="+mj-ea"/>
              </a:rPr>
              <a:t>의 메모리 크기는 </a:t>
            </a:r>
            <a:r>
              <a:rPr lang="en-US" altLang="ko-KR" sz="2800" i="1" dirty="0">
                <a:latin typeface="+mj-ea"/>
              </a:rPr>
              <a:t>N</a:t>
            </a:r>
            <a:r>
              <a:rPr lang="en-US" altLang="ko-KR" sz="2800" dirty="0">
                <a:latin typeface="+mj-ea"/>
              </a:rPr>
              <a:t>/2</a:t>
            </a:r>
            <a:r>
              <a:rPr lang="ko-KR" altLang="en-US" sz="2800">
                <a:latin typeface="+mj-ea"/>
              </a:rPr>
              <a:t>로 가장 크다</a:t>
            </a:r>
            <a:r>
              <a:rPr lang="en-US" altLang="ko-KR" sz="2800" dirty="0">
                <a:latin typeface="+mj-ea"/>
              </a:rPr>
              <a:t>. </a:t>
            </a:r>
            <a:r>
              <a:rPr lang="ko-KR" altLang="en-US" sz="2800">
                <a:latin typeface="+mj-ea"/>
              </a:rPr>
              <a:t>따라서 </a:t>
            </a:r>
            <a:r>
              <a:rPr lang="en-US" altLang="ko-KR" sz="2800" dirty="0">
                <a:latin typeface="+mj-ea"/>
              </a:rPr>
              <a:t>Stage 1</a:t>
            </a:r>
            <a:r>
              <a:rPr lang="ko-KR" altLang="en-US" sz="2800">
                <a:latin typeface="+mj-ea"/>
              </a:rPr>
              <a:t>이 가지는 파워 소모와 지연 시간도 가장 크다</a:t>
            </a:r>
            <a:r>
              <a:rPr lang="en-US" altLang="ko-KR" sz="2800" dirty="0">
                <a:latin typeface="+mj-ea"/>
              </a:rPr>
              <a:t>. 3GPP LTE </a:t>
            </a:r>
            <a:r>
              <a:rPr lang="ko-KR" altLang="en-US" sz="2800">
                <a:latin typeface="+mj-ea"/>
              </a:rPr>
              <a:t>규격에는 주파수 서로의 간섭을 줄이기 위해 </a:t>
            </a:r>
            <a:r>
              <a:rPr lang="en-US" altLang="ko-KR" sz="2800" dirty="0">
                <a:latin typeface="+mj-ea"/>
              </a:rPr>
              <a:t>null </a:t>
            </a:r>
            <a:r>
              <a:rPr lang="ko-KR" altLang="en-US" sz="2800">
                <a:latin typeface="+mj-ea"/>
              </a:rPr>
              <a:t>신호가 반드시 </a:t>
            </a:r>
            <a:r>
              <a:rPr lang="ko-KR" altLang="en-US" sz="2800" smtClean="0">
                <a:latin typeface="+mj-ea"/>
              </a:rPr>
              <a:t>존재하며 입력 </a:t>
            </a:r>
            <a:r>
              <a:rPr lang="ko-KR" altLang="en-US" sz="2800" smtClean="0">
                <a:latin typeface="+mj-ea"/>
              </a:rPr>
              <a:t>재배열과 버터플라이 연산에 </a:t>
            </a:r>
            <a:r>
              <a:rPr lang="en-US" altLang="ko-KR" sz="2800" dirty="0">
                <a:latin typeface="+mn-ea"/>
              </a:rPr>
              <a:t>Bypass</a:t>
            </a:r>
            <a:r>
              <a:rPr lang="en-US" altLang="ko-KR" sz="2800" dirty="0">
                <a:latin typeface="+mn-ea"/>
                <a:cs typeface="Times New Roman" panose="02020603050405020304" pitchFamily="18" charset="0"/>
              </a:rPr>
              <a:t>-line</a:t>
            </a:r>
            <a:r>
              <a:rPr lang="ko-KR" altLang="ko-KR" sz="2800">
                <a:latin typeface="+mn-ea"/>
              </a:rPr>
              <a:t>의 </a:t>
            </a:r>
            <a:r>
              <a:rPr lang="ko-KR" altLang="ko-KR" sz="2800" smtClean="0">
                <a:latin typeface="+mn-ea"/>
              </a:rPr>
              <a:t>추가</a:t>
            </a:r>
            <a:r>
              <a:rPr lang="ko-KR" altLang="en-US" sz="2800" smtClean="0">
                <a:latin typeface="+mn-ea"/>
              </a:rPr>
              <a:t>하여 </a:t>
            </a:r>
            <a:r>
              <a:rPr lang="en-US" altLang="ko-KR" sz="2800" dirty="0" smtClean="0">
                <a:latin typeface="+mj-ea"/>
              </a:rPr>
              <a:t>Stage </a:t>
            </a:r>
            <a:r>
              <a:rPr lang="en-US" altLang="ko-KR" sz="2800" dirty="0">
                <a:latin typeface="+mj-ea"/>
              </a:rPr>
              <a:t>1</a:t>
            </a:r>
            <a:r>
              <a:rPr lang="ko-KR" altLang="en-US" sz="2800">
                <a:latin typeface="+mj-ea"/>
              </a:rPr>
              <a:t>의 메모리 크기와 지연 시간</a:t>
            </a:r>
            <a:r>
              <a:rPr lang="en-US" altLang="ko-KR" sz="2800" dirty="0">
                <a:latin typeface="+mj-ea"/>
              </a:rPr>
              <a:t>, </a:t>
            </a:r>
            <a:r>
              <a:rPr lang="ko-KR" altLang="en-US" sz="2800">
                <a:latin typeface="+mj-ea"/>
              </a:rPr>
              <a:t>파워 소모를 줄일 수 있다</a:t>
            </a:r>
            <a:r>
              <a:rPr lang="en-US" altLang="ko-KR" sz="2800" dirty="0">
                <a:latin typeface="+mj-ea"/>
              </a:rPr>
              <a:t>[1-3</a:t>
            </a:r>
            <a:r>
              <a:rPr lang="en-US" altLang="ko-KR" sz="2800" dirty="0" smtClean="0">
                <a:latin typeface="+mj-ea"/>
              </a:rPr>
              <a:t>].</a:t>
            </a:r>
            <a:endParaRPr lang="en-US" altLang="ko-KR" sz="2800" dirty="0">
              <a:latin typeface="+mj-ea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720000" y="41184000"/>
            <a:ext cx="2261471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0"/>
            <a:r>
              <a:rPr lang="en-US" altLang="ko-KR" sz="4400" dirty="0"/>
              <a:t>2020 IDEC Congress CDC</a:t>
            </a:r>
            <a:endParaRPr lang="en-US" altLang="ko-KR" sz="4400" dirty="0" smtClean="0"/>
          </a:p>
          <a:p>
            <a:pPr latinLnBrk="0"/>
            <a:r>
              <a:rPr lang="en-US" altLang="ko-KR" sz="4400" dirty="0" smtClean="0"/>
              <a:t>The </a:t>
            </a:r>
            <a:r>
              <a:rPr lang="en-US" altLang="ko-KR" sz="4400" dirty="0"/>
              <a:t>chip fabrication and EDA tool were supported by the IC Design Education Center(IDEC), Korea.</a:t>
            </a:r>
          </a:p>
        </p:txBody>
      </p:sp>
      <p:grpSp>
        <p:nvGrpSpPr>
          <p:cNvPr id="34" name="그룹 33"/>
          <p:cNvGrpSpPr/>
          <p:nvPr/>
        </p:nvGrpSpPr>
        <p:grpSpPr>
          <a:xfrm>
            <a:off x="0" y="8100000"/>
            <a:ext cx="30240000" cy="792000"/>
            <a:chOff x="237141" y="5142501"/>
            <a:chExt cx="15960802" cy="1108496"/>
          </a:xfrm>
          <a:solidFill>
            <a:srgbClr val="003872"/>
          </a:solidFill>
        </p:grpSpPr>
        <p:sp>
          <p:nvSpPr>
            <p:cNvPr id="35" name="직사각형 34"/>
            <p:cNvSpPr/>
            <p:nvPr/>
          </p:nvSpPr>
          <p:spPr>
            <a:xfrm>
              <a:off x="237141" y="5142501"/>
              <a:ext cx="15960802" cy="11084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78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581119" y="5146297"/>
              <a:ext cx="3599412" cy="792000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4400" b="1" dirty="0">
                  <a:ln>
                    <a:solidFill>
                      <a:schemeClr val="bg1">
                        <a:alpha val="52000"/>
                      </a:schemeClr>
                    </a:solidFill>
                  </a:ln>
                  <a:solidFill>
                    <a:schemeClr val="bg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Introduction</a:t>
              </a:r>
              <a:endParaRPr lang="ko-KR" altLang="en-US" sz="4400" b="1" dirty="0">
                <a:ln>
                  <a:solidFill>
                    <a:schemeClr val="bg1">
                      <a:alpha val="52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DF64297C-1FE2-4EC3-8395-2AD400C65142}"/>
              </a:ext>
            </a:extLst>
          </p:cNvPr>
          <p:cNvSpPr txBox="1"/>
          <p:nvPr/>
        </p:nvSpPr>
        <p:spPr>
          <a:xfrm>
            <a:off x="-683766" y="19038522"/>
            <a:ext cx="15962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Reordering method</a:t>
            </a:r>
          </a:p>
        </p:txBody>
      </p:sp>
      <p:sp>
        <p:nvSpPr>
          <p:cNvPr id="58" name="직사각형 57">
            <a:extLst>
              <a:ext uri="{FF2B5EF4-FFF2-40B4-BE49-F238E27FC236}">
                <a16:creationId xmlns="" xmlns:a16="http://schemas.microsoft.com/office/drawing/2014/main" id="{E8E259B1-C8F9-4448-985D-14C0DDCBB8D0}"/>
              </a:ext>
            </a:extLst>
          </p:cNvPr>
          <p:cNvSpPr/>
          <p:nvPr/>
        </p:nvSpPr>
        <p:spPr>
          <a:xfrm>
            <a:off x="3600000" y="34200000"/>
            <a:ext cx="5903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endParaRPr lang="ko-KR" altLang="en-US" sz="2800" dirty="0"/>
          </a:p>
        </p:txBody>
      </p:sp>
      <p:sp>
        <p:nvSpPr>
          <p:cNvPr id="59" name="직사각형 58">
            <a:extLst>
              <a:ext uri="{FF2B5EF4-FFF2-40B4-BE49-F238E27FC236}">
                <a16:creationId xmlns="" xmlns:a16="http://schemas.microsoft.com/office/drawing/2014/main" id="{D339C93F-3735-4DFB-9197-CD96D79D6BCC}"/>
              </a:ext>
            </a:extLst>
          </p:cNvPr>
          <p:cNvSpPr/>
          <p:nvPr/>
        </p:nvSpPr>
        <p:spPr>
          <a:xfrm>
            <a:off x="10800000" y="34200000"/>
            <a:ext cx="5903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endParaRPr lang="ko-KR" altLang="en-US" sz="2800" dirty="0"/>
          </a:p>
        </p:txBody>
      </p:sp>
      <p:pic>
        <p:nvPicPr>
          <p:cNvPr id="60" name="그림 59" descr="텍스트이(가) 표시된 사진&#10;&#10;자동 생성된 설명">
            <a:extLst>
              <a:ext uri="{FF2B5EF4-FFF2-40B4-BE49-F238E27FC236}">
                <a16:creationId xmlns="" xmlns:a16="http://schemas.microsoft.com/office/drawing/2014/main" id="{67895D58-30CE-4AE9-BE75-A12A32139D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4760000"/>
            <a:ext cx="13700266" cy="7706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2" name="직사각형 61">
                <a:extLst>
                  <a:ext uri="{FF2B5EF4-FFF2-40B4-BE49-F238E27FC236}">
                    <a16:creationId xmlns="" xmlns:a16="http://schemas.microsoft.com/office/drawing/2014/main" id="{1B0F0E8D-8F5B-4D81-B341-AC892B939472}"/>
                  </a:ext>
                </a:extLst>
              </p:cNvPr>
              <p:cNvSpPr/>
              <p:nvPr/>
            </p:nvSpPr>
            <p:spPr>
              <a:xfrm>
                <a:off x="359999" y="21600000"/>
                <a:ext cx="14760000" cy="3970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altLang="ko-KR" sz="2800" kern="1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ko-KR" altLang="ko-KR" sz="2800" i="1" kern="1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2800" i="1" kern="1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sz="2800" i="1" kern="1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𝐷</m:t>
                        </m:r>
                      </m:sub>
                    </m:sSub>
                    <m:r>
                      <a:rPr lang="ko-KR" altLang="en-US" sz="2800" i="1" kern="1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ko-KR" altLang="ko-KR" sz="2800" i="1" kern="1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2800" i="1" kern="1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sz="2800" i="1" kern="1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r>
                      <a:rPr lang="en-US" altLang="ko-KR" sz="2800" kern="1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)/2</m:t>
                    </m:r>
                  </m:oMath>
                </a14:m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만큼 데이터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 Stage 1</a:t>
                </a:r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 메모리에 저장</a:t>
                </a:r>
                <a:endParaRPr lang="ko-KR" altLang="ko-KR" sz="2800" dirty="0">
                  <a:solidFill>
                    <a:srgbClr val="000000"/>
                  </a:solidFill>
                  <a:effectLst/>
                  <a:latin typeface="+mj-ea"/>
                  <a:ea typeface="+mj-ea"/>
                  <a:cs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arabicPeriod"/>
                </a:pP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(</a:t>
                </a:r>
                <a:r>
                  <a:rPr lang="en-US" altLang="ko-KR" sz="2800" i="1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N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/2)</a:t>
                </a:r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만큼의 데이터가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 Bypass </a:t>
                </a:r>
                <a:r>
                  <a:rPr lang="ko-KR" altLang="en-US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되고 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Stage 2</a:t>
                </a:r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의 메모리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 (</a:t>
                </a:r>
                <a:r>
                  <a:rPr lang="en-US" altLang="ko-KR" sz="2800" i="1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N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/4)</a:t>
                </a:r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에 저장</a:t>
                </a:r>
                <a:endParaRPr lang="ko-KR" altLang="ko-KR" sz="2800" dirty="0">
                  <a:solidFill>
                    <a:srgbClr val="000000"/>
                  </a:solidFill>
                  <a:effectLst/>
                  <a:latin typeface="+mj-ea"/>
                  <a:ea typeface="+mj-ea"/>
                  <a:cs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altLang="ko-KR" sz="2800" kern="1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ko-KR" altLang="ko-KR" sz="2800" i="1" kern="1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2800" i="1" kern="1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sz="2800" i="1" kern="1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𝐷</m:t>
                        </m:r>
                      </m:sub>
                    </m:sSub>
                    <m:r>
                      <a:rPr lang="ko-KR" altLang="en-US" sz="2800" i="1" kern="1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ko-KR" altLang="ko-KR" sz="2800" i="1" kern="1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ko-KR" sz="2800" i="1" kern="1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sz="2800" i="1" kern="1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r>
                      <a:rPr lang="en-US" altLang="ko-KR" sz="2800" kern="1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)/2</m:t>
                    </m:r>
                  </m:oMath>
                </a14:m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만큼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 </a:t>
                </a:r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 데이터가 버터플라이 연산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 </a:t>
                </a:r>
                <a:r>
                  <a:rPr lang="ko-KR" altLang="en-US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수행하고 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 </a:t>
                </a:r>
                <a:b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</a:b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  Stage 1 </a:t>
                </a:r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메모리에 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X(8)</a:t>
                </a:r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–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X(0), X(9)</a:t>
                </a:r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–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X(1)</a:t>
                </a:r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가 저장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/>
                </a:r>
                <a:b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</a:b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  Stage 2</a:t>
                </a:r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에 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X(8)+X(0), X(9)+X(1) </a:t>
                </a:r>
                <a:r>
                  <a:rPr lang="ko-KR" altLang="en-US" sz="2800" kern="100" dirty="0">
                    <a:solidFill>
                      <a:srgbClr val="000000"/>
                    </a:solidFill>
                    <a:latin typeface="+mj-ea"/>
                    <a:ea typeface="+mj-ea"/>
                    <a:cs typeface="Times New Roman" panose="02020603050405020304" pitchFamily="18" charset="0"/>
                  </a:rPr>
                  <a:t>입력</a:t>
                </a:r>
                <a:endParaRPr lang="ko-KR" altLang="ko-KR" sz="2800" dirty="0">
                  <a:solidFill>
                    <a:srgbClr val="000000"/>
                  </a:solidFill>
                  <a:effectLst/>
                  <a:latin typeface="+mj-ea"/>
                  <a:ea typeface="+mj-ea"/>
                  <a:cs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arabicPeriod"/>
                </a:pP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(</a:t>
                </a:r>
                <a:r>
                  <a:rPr lang="en-US" altLang="ko-KR" sz="2800" i="1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N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/2)</a:t>
                </a:r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만큼의 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X(2), X(3), X(4) </a:t>
                </a:r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데이터가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 Bypass </a:t>
                </a:r>
                <a:r>
                  <a:rPr lang="ko-KR" altLang="en-US" sz="2800" kern="100" dirty="0">
                    <a:solidFill>
                      <a:srgbClr val="000000"/>
                    </a:solidFill>
                    <a:latin typeface="+mj-ea"/>
                    <a:ea typeface="+mj-ea"/>
                    <a:cs typeface="Times New Roman" panose="02020603050405020304" pitchFamily="18" charset="0"/>
                  </a:rPr>
                  <a:t>되고</a:t>
                </a:r>
                <a:r>
                  <a:rPr lang="en-US" altLang="ko-KR" sz="2800" kern="100" dirty="0">
                    <a:solidFill>
                      <a:srgbClr val="000000"/>
                    </a:solidFill>
                    <a:latin typeface="+mj-ea"/>
                    <a:ea typeface="+mj-ea"/>
                    <a:cs typeface="Times New Roman" panose="02020603050405020304" pitchFamily="18" charset="0"/>
                  </a:rPr>
                  <a:t>, 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Stage 2</a:t>
                </a:r>
                <a:r>
                  <a:rPr lang="ko-KR" altLang="en-US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에 입력</a:t>
                </a:r>
                <a:endParaRPr lang="ko-KR" altLang="ko-KR" sz="2800" dirty="0">
                  <a:solidFill>
                    <a:srgbClr val="000000"/>
                  </a:solidFill>
                  <a:effectLst/>
                  <a:latin typeface="+mj-ea"/>
                  <a:ea typeface="+mj-ea"/>
                  <a:cs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arabicPeriod"/>
                </a:pP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(</a:t>
                </a:r>
                <a:r>
                  <a:rPr lang="en-US" altLang="ko-KR" sz="2800" i="1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N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/2)</a:t>
                </a:r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만큼의 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X(5), X(6), X(7) </a:t>
                </a:r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데이터가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 Bypass </a:t>
                </a:r>
                <a:r>
                  <a:rPr lang="ko-KR" altLang="en-US" sz="2800" kern="100" dirty="0">
                    <a:solidFill>
                      <a:srgbClr val="000000"/>
                    </a:solidFill>
                    <a:latin typeface="+mj-ea"/>
                    <a:ea typeface="+mj-ea"/>
                    <a:cs typeface="Times New Roman" panose="02020603050405020304" pitchFamily="18" charset="0"/>
                  </a:rPr>
                  <a:t>되고</a:t>
                </a:r>
                <a:r>
                  <a:rPr lang="en-US" altLang="ko-KR" sz="2800" kern="100" dirty="0">
                    <a:solidFill>
                      <a:srgbClr val="000000"/>
                    </a:solidFill>
                    <a:latin typeface="+mj-ea"/>
                    <a:ea typeface="+mj-ea"/>
                    <a:cs typeface="Times New Roman" panose="02020603050405020304" pitchFamily="18" charset="0"/>
                  </a:rPr>
                  <a:t>, Stage 2</a:t>
                </a:r>
                <a:r>
                  <a:rPr lang="ko-KR" altLang="en-US" sz="2800" kern="100" dirty="0">
                    <a:solidFill>
                      <a:srgbClr val="000000"/>
                    </a:solidFill>
                    <a:latin typeface="+mj-ea"/>
                    <a:ea typeface="+mj-ea"/>
                    <a:cs typeface="Times New Roman" panose="02020603050405020304" pitchFamily="18" charset="0"/>
                  </a:rPr>
                  <a:t>에 입력</a:t>
                </a:r>
                <a:endParaRPr lang="ko-KR" altLang="ko-KR" sz="2800" dirty="0">
                  <a:solidFill>
                    <a:srgbClr val="000000"/>
                  </a:solidFill>
                  <a:latin typeface="+mj-ea"/>
                  <a:ea typeface="+mj-ea"/>
                  <a:cs typeface="Times New Roman" panose="02020603050405020304" pitchFamily="18" charset="0"/>
                </a:endParaRPr>
              </a:p>
              <a:p>
                <a:pPr marL="342900" lvl="0" indent="-342900">
                  <a:buFont typeface="+mj-lt"/>
                  <a:buAutoNum type="arabicPeriod"/>
                </a:pP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(</a:t>
                </a:r>
                <a:r>
                  <a:rPr lang="en-US" altLang="ko-KR" sz="2800" i="1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N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/2)</a:t>
                </a:r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만큼의 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X(2), X(3), X(4) </a:t>
                </a:r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데이터</a:t>
                </a:r>
                <a:r>
                  <a:rPr lang="ko-KR" altLang="en-US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에 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2</a:t>
                </a:r>
                <a:r>
                  <a:rPr lang="ko-KR" altLang="en-US" sz="2800" kern="10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의 </a:t>
                </a:r>
                <a:r>
                  <a:rPr lang="ko-KR" altLang="en-US" sz="2800" kern="100" smtClean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보수연산을 수행 후 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Stage </a:t>
                </a:r>
                <a:r>
                  <a:rPr lang="en-US" altLang="ko-KR" sz="2800" kern="100" dirty="0" smtClean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1 </a:t>
                </a:r>
                <a:r>
                  <a:rPr lang="ko-KR" altLang="ko-KR" sz="2800" kern="100" smtClean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메모리에 </a:t>
                </a:r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저장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/>
                </a:r>
                <a:b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</a:b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   X(8)</a:t>
                </a:r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–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X(0), X(9)</a:t>
                </a:r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–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X(1)</a:t>
                </a:r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을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 Stage 2</a:t>
                </a:r>
                <a:r>
                  <a:rPr lang="ko-KR" altLang="en-US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에 입력하면서 </a:t>
                </a:r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기존의</a:t>
                </a:r>
                <a:r>
                  <a:rPr lang="en-US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 IFFT </a:t>
                </a:r>
                <a:r>
                  <a:rPr lang="ko-KR" altLang="ko-KR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연산</a:t>
                </a:r>
                <a:r>
                  <a:rPr lang="ko-KR" altLang="en-US" sz="2800" kern="100" dirty="0">
                    <a:solidFill>
                      <a:srgbClr val="000000"/>
                    </a:solidFill>
                    <a:effectLst/>
                    <a:latin typeface="+mj-ea"/>
                    <a:ea typeface="+mj-ea"/>
                    <a:cs typeface="Times New Roman" panose="02020603050405020304" pitchFamily="18" charset="0"/>
                  </a:rPr>
                  <a:t>수행</a:t>
                </a:r>
                <a:endParaRPr lang="ko-KR" altLang="ko-KR" sz="2800" dirty="0">
                  <a:solidFill>
                    <a:srgbClr val="000000"/>
                  </a:solidFill>
                  <a:effectLst/>
                  <a:latin typeface="+mj-ea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직사각형 6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B0F0E8D-8F5B-4D81-B341-AC892B9394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999" y="21600000"/>
                <a:ext cx="14760000" cy="3970318"/>
              </a:xfrm>
              <a:prstGeom prst="rect">
                <a:avLst/>
              </a:prstGeom>
              <a:blipFill rotWithShape="0">
                <a:blip r:embed="rId3"/>
                <a:stretch>
                  <a:fillRect l="-991" t="-1534" b="-322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3" name="그림 62">
            <a:extLst>
              <a:ext uri="{FF2B5EF4-FFF2-40B4-BE49-F238E27FC236}">
                <a16:creationId xmlns="" xmlns:a16="http://schemas.microsoft.com/office/drawing/2014/main" id="{A61783FD-AEF3-4CAB-9F7A-F5C35B6CF9E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4" t="32977" r="15096" b="29901"/>
          <a:stretch/>
        </p:blipFill>
        <p:spPr>
          <a:xfrm>
            <a:off x="180000" y="26460000"/>
            <a:ext cx="7200000" cy="3020901"/>
          </a:xfrm>
          <a:prstGeom prst="rect">
            <a:avLst/>
          </a:prstGeom>
        </p:spPr>
      </p:pic>
      <p:pic>
        <p:nvPicPr>
          <p:cNvPr id="64" name="그림 63">
            <a:extLst>
              <a:ext uri="{FF2B5EF4-FFF2-40B4-BE49-F238E27FC236}">
                <a16:creationId xmlns="" xmlns:a16="http://schemas.microsoft.com/office/drawing/2014/main" id="{6B51F3F4-AB93-4CF5-86FE-7F390F3169E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" t="16635" r="37802" b="23672"/>
          <a:stretch/>
        </p:blipFill>
        <p:spPr>
          <a:xfrm>
            <a:off x="180000" y="29520000"/>
            <a:ext cx="7200000" cy="4816381"/>
          </a:xfrm>
          <a:prstGeom prst="rect">
            <a:avLst/>
          </a:prstGeom>
        </p:spPr>
      </p:pic>
      <p:pic>
        <p:nvPicPr>
          <p:cNvPr id="67" name="그림 66">
            <a:extLst>
              <a:ext uri="{FF2B5EF4-FFF2-40B4-BE49-F238E27FC236}">
                <a16:creationId xmlns="" xmlns:a16="http://schemas.microsoft.com/office/drawing/2014/main" id="{107EDA23-2280-4B91-970E-A53C385EE8C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0" t="40353" r="12843" b="24670"/>
          <a:stretch/>
        </p:blipFill>
        <p:spPr>
          <a:xfrm>
            <a:off x="7740000" y="26460000"/>
            <a:ext cx="7200000" cy="2844897"/>
          </a:xfrm>
          <a:prstGeom prst="rect">
            <a:avLst/>
          </a:prstGeom>
        </p:spPr>
      </p:pic>
      <p:pic>
        <p:nvPicPr>
          <p:cNvPr id="68" name="그림 67">
            <a:extLst>
              <a:ext uri="{FF2B5EF4-FFF2-40B4-BE49-F238E27FC236}">
                <a16:creationId xmlns="" xmlns:a16="http://schemas.microsoft.com/office/drawing/2014/main" id="{A70FF490-35A9-42F4-8E68-59BD5E5CF1D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54" t="26747" r="7212" b="5437"/>
          <a:stretch/>
        </p:blipFill>
        <p:spPr>
          <a:xfrm>
            <a:off x="7740000" y="29520000"/>
            <a:ext cx="7200000" cy="4802256"/>
          </a:xfrm>
          <a:prstGeom prst="rect">
            <a:avLst/>
          </a:prstGeom>
        </p:spPr>
      </p:pic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B3E6F2CC-6BBE-47D5-9ECE-944D8E0D5BA5}"/>
              </a:ext>
            </a:extLst>
          </p:cNvPr>
          <p:cNvSpPr txBox="1"/>
          <p:nvPr/>
        </p:nvSpPr>
        <p:spPr>
          <a:xfrm>
            <a:off x="0" y="34560000"/>
            <a:ext cx="15120000" cy="54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(a) Conventional BF unit &amp; input sequence (b) Proposed BF unit &amp; input sequence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직사각형 69">
                <a:extLst>
                  <a:ext uri="{FF2B5EF4-FFF2-40B4-BE49-F238E27FC236}">
                    <a16:creationId xmlns="" xmlns:a16="http://schemas.microsoft.com/office/drawing/2014/main" id="{81EBE254-6884-47AA-9EAA-3EC94917CE74}"/>
                  </a:ext>
                </a:extLst>
              </p:cNvPr>
              <p:cNvSpPr/>
              <p:nvPr/>
            </p:nvSpPr>
            <p:spPr>
              <a:xfrm>
                <a:off x="0" y="13320000"/>
                <a:ext cx="14400000" cy="2031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1450" indent="-171450" algn="just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en-US" altLang="ko-KR" sz="2800" dirty="0">
                    <a:latin typeface="+mn-ea"/>
                    <a:cs typeface="Times New Roman" panose="02020603050405020304" pitchFamily="18" charset="0"/>
                  </a:rPr>
                  <a:t> </a:t>
                </a:r>
                <a:r>
                  <a:rPr lang="en-US" altLang="ko-KR" sz="2800" dirty="0">
                    <a:latin typeface="+mn-ea"/>
                  </a:rPr>
                  <a:t>OFDM</a:t>
                </a:r>
                <a:r>
                  <a:rPr lang="ko-KR" altLang="ko-KR" sz="2800" dirty="0">
                    <a:latin typeface="+mn-ea"/>
                  </a:rPr>
                  <a:t>시스템에서</a:t>
                </a:r>
                <a:r>
                  <a:rPr lang="en-US" altLang="ko-KR" sz="2800" dirty="0">
                    <a:latin typeface="+mn-ea"/>
                  </a:rPr>
                  <a:t> IFFT </a:t>
                </a:r>
                <a:r>
                  <a:rPr lang="ko-KR" altLang="ko-KR" sz="2800" dirty="0">
                    <a:latin typeface="+mn-ea"/>
                  </a:rPr>
                  <a:t>길이 </a:t>
                </a:r>
                <a:r>
                  <a:rPr lang="en-US" altLang="ko-KR" sz="2800" i="1" dirty="0"/>
                  <a:t>N</a:t>
                </a:r>
                <a:r>
                  <a:rPr lang="ko-KR" altLang="ko-KR" sz="2800" dirty="0"/>
                  <a:t>은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en-US" altLang="ko-KR" sz="2800" dirty="0">
                    <a:latin typeface="+mn-ea"/>
                  </a:rPr>
                  <a:t>(Data length)</a:t>
                </a:r>
                <a:r>
                  <a:rPr lang="ko-KR" altLang="ko-KR" sz="2800" dirty="0">
                    <a:latin typeface="+mn-ea"/>
                  </a:rPr>
                  <a:t>와</a:t>
                </a:r>
                <a:endParaRPr lang="en-US" altLang="ko-KR" sz="2800" dirty="0">
                  <a:latin typeface="+mn-ea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en-US" altLang="ko-KR" sz="2800" dirty="0">
                    <a:latin typeface="+mn-ea"/>
                  </a:rPr>
                  <a:t>  </a:t>
                </a:r>
                <a:r>
                  <a:rPr lang="ko-KR" altLang="ko-KR" sz="2800" dirty="0">
                    <a:latin typeface="+mn-ea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o-KR" altLang="ko-K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ko-KR" sz="28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altLang="ko-KR" sz="2800" dirty="0">
                    <a:latin typeface="+mn-ea"/>
                  </a:rPr>
                  <a:t>(Length of null signals)</a:t>
                </a:r>
                <a:r>
                  <a:rPr lang="ko-KR" altLang="ko-KR" sz="2800" dirty="0">
                    <a:latin typeface="+mn-ea"/>
                  </a:rPr>
                  <a:t>로 표현</a:t>
                </a:r>
                <a:r>
                  <a:rPr lang="en-US" altLang="ko-KR" sz="2800" dirty="0">
                    <a:latin typeface="+mn-ea"/>
                  </a:rPr>
                  <a:t> </a:t>
                </a:r>
                <a:r>
                  <a:rPr lang="ko-KR" altLang="en-US" sz="2800" dirty="0"/>
                  <a:t>→</a:t>
                </a:r>
                <a:r>
                  <a:rPr lang="ko-KR" altLang="ko-KR" sz="2800" dirty="0">
                    <a:latin typeface="+mn-ea"/>
                  </a:rPr>
                  <a:t> </a:t>
                </a:r>
                <a:endParaRPr lang="en-US" altLang="ko-KR" sz="2800" dirty="0">
                  <a:latin typeface="+mn-ea"/>
                  <a:cs typeface="Times New Roman" panose="02020603050405020304" pitchFamily="18" charset="0"/>
                </a:endParaRPr>
              </a:p>
              <a:p>
                <a:pPr marL="171450" indent="-171450" algn="just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en-US" altLang="ko-KR" sz="2800" dirty="0"/>
                  <a:t> </a:t>
                </a:r>
                <a:r>
                  <a:rPr lang="en-US" altLang="ko-KR" sz="2800" dirty="0">
                    <a:latin typeface="+mn-ea"/>
                  </a:rPr>
                  <a:t>IFFT</a:t>
                </a:r>
                <a:r>
                  <a:rPr lang="ko-KR" altLang="ko-KR" sz="2800" dirty="0">
                    <a:latin typeface="+mn-ea"/>
                  </a:rPr>
                  <a:t>의 입력재배열과</a:t>
                </a:r>
                <a:r>
                  <a:rPr lang="en-US" altLang="ko-KR" sz="2800" dirty="0">
                    <a:latin typeface="+mn-ea"/>
                  </a:rPr>
                  <a:t> Bypass</a:t>
                </a:r>
                <a:r>
                  <a:rPr lang="en-US" altLang="ko-KR" sz="2800" dirty="0">
                    <a:latin typeface="+mn-ea"/>
                    <a:cs typeface="Times New Roman" panose="02020603050405020304" pitchFamily="18" charset="0"/>
                  </a:rPr>
                  <a:t>-line</a:t>
                </a:r>
                <a:r>
                  <a:rPr lang="ko-KR" altLang="ko-KR" sz="2800" dirty="0">
                    <a:latin typeface="+mn-ea"/>
                  </a:rPr>
                  <a:t>의 추가를 통해</a:t>
                </a:r>
                <a:r>
                  <a:rPr lang="en-US" altLang="ko-KR" sz="2800" dirty="0">
                    <a:latin typeface="+mn-ea"/>
                  </a:rPr>
                  <a:t> Latency</a:t>
                </a:r>
                <a:r>
                  <a:rPr lang="ko-KR" altLang="ko-KR" sz="2800" dirty="0">
                    <a:latin typeface="+mn-ea"/>
                  </a:rPr>
                  <a:t>를 줄</a:t>
                </a:r>
                <a:r>
                  <a:rPr lang="ko-KR" altLang="en-US" sz="2800" dirty="0">
                    <a:latin typeface="+mn-ea"/>
                  </a:rPr>
                  <a:t>임</a:t>
                </a:r>
                <a:r>
                  <a:rPr lang="en-US" altLang="ko-KR" sz="2800" dirty="0">
                    <a:latin typeface="+mn-ea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0" name="직사각형 69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81EBE254-6884-47AA-9EAA-3EC94917CE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320000"/>
                <a:ext cx="14400000" cy="2031325"/>
              </a:xfrm>
              <a:prstGeom prst="rect">
                <a:avLst/>
              </a:prstGeom>
              <a:blipFill rotWithShape="0">
                <a:blip r:embed="rId8"/>
                <a:stretch>
                  <a:fillRect l="-720" b="-360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직사각형 70">
                <a:extLst>
                  <a:ext uri="{FF2B5EF4-FFF2-40B4-BE49-F238E27FC236}">
                    <a16:creationId xmlns="" xmlns:a16="http://schemas.microsoft.com/office/drawing/2014/main" id="{973057BF-0A95-4354-98AF-FF4034FB68F6}"/>
                  </a:ext>
                </a:extLst>
              </p:cNvPr>
              <p:cNvSpPr/>
              <p:nvPr/>
            </p:nvSpPr>
            <p:spPr>
              <a:xfrm>
                <a:off x="6480000" y="14040000"/>
                <a:ext cx="26355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o-KR" altLang="en-US" sz="32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ko-KR" altLang="en-US" sz="3200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ko-KR" altLang="en-US" sz="32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32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ko-KR" altLang="en-US" sz="32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ko-KR" altLang="en-US" sz="3200" i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ko-KR" altLang="en-US" sz="32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32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ko-KR" altLang="en-US" sz="32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ko-KR" altLang="en-US" sz="3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1" name="직사각형 7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973057BF-0A95-4354-98AF-FF4034FB68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000" y="14040000"/>
                <a:ext cx="2635593" cy="58477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74">
            <a:extLst>
              <a:ext uri="{FF2B5EF4-FFF2-40B4-BE49-F238E27FC236}">
                <a16:creationId xmlns="" xmlns:a16="http://schemas.microsoft.com/office/drawing/2014/main" id="{C352D9C5-0C91-4BE5-8061-4AB5B3BA58AD}"/>
              </a:ext>
            </a:extLst>
          </p:cNvPr>
          <p:cNvSpPr txBox="1"/>
          <p:nvPr/>
        </p:nvSpPr>
        <p:spPr>
          <a:xfrm>
            <a:off x="0" y="25560000"/>
            <a:ext cx="151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</a:t>
            </a:r>
            <a:r>
              <a:rPr lang="ko-KR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reordering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="" xmlns:a16="http://schemas.microsoft.com/office/drawing/2014/main" id="{C61B60F6-AFA9-4A9E-9512-43021CACFC8C}"/>
              </a:ext>
            </a:extLst>
          </p:cNvPr>
          <p:cNvSpPr txBox="1"/>
          <p:nvPr/>
        </p:nvSpPr>
        <p:spPr>
          <a:xfrm>
            <a:off x="0" y="36396000"/>
            <a:ext cx="15120000" cy="3240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1">
              <a:lnSpc>
                <a:spcPct val="150000"/>
              </a:lnSpc>
            </a:pPr>
            <a:r>
              <a:rPr lang="en-US" altLang="ko-KR" sz="2800" dirty="0">
                <a:latin typeface="+mn-ea"/>
              </a:rPr>
              <a:t>3GPP LTE </a:t>
            </a:r>
            <a:r>
              <a:rPr lang="ko-KR" altLang="en-US" sz="2800" dirty="0">
                <a:latin typeface="+mn-ea"/>
              </a:rPr>
              <a:t>통신규격에 존재하는 </a:t>
            </a:r>
            <a:r>
              <a:rPr lang="en-US" altLang="ko-KR" sz="2800" dirty="0">
                <a:latin typeface="+mn-ea"/>
              </a:rPr>
              <a:t>null </a:t>
            </a:r>
            <a:r>
              <a:rPr lang="ko-KR" altLang="en-US" sz="2800" dirty="0">
                <a:latin typeface="+mn-ea"/>
              </a:rPr>
              <a:t>신호를 이용하여 </a:t>
            </a:r>
            <a:r>
              <a:rPr lang="en-US" altLang="ko-KR" sz="2800" dirty="0">
                <a:latin typeface="+mn-ea"/>
              </a:rPr>
              <a:t>low latency IFFT </a:t>
            </a:r>
            <a:r>
              <a:rPr lang="ko-KR" altLang="en-US" sz="2800" dirty="0">
                <a:latin typeface="+mn-ea"/>
              </a:rPr>
              <a:t>구조의 설계방법을 제시하였다</a:t>
            </a:r>
            <a:r>
              <a:rPr lang="en-US" altLang="ko-KR" sz="2800" dirty="0">
                <a:latin typeface="+mn-ea"/>
              </a:rPr>
              <a:t>. </a:t>
            </a:r>
            <a:r>
              <a:rPr lang="ko-KR" altLang="en-US" sz="2800" dirty="0">
                <a:latin typeface="+mn-ea"/>
              </a:rPr>
              <a:t>제안된 구조를 확인하기 위해 </a:t>
            </a:r>
            <a:r>
              <a:rPr lang="en-US" altLang="ko-KR" sz="2800" dirty="0">
                <a:latin typeface="+mn-ea"/>
              </a:rPr>
              <a:t>128-point IFFT</a:t>
            </a:r>
            <a:r>
              <a:rPr lang="ko-KR" altLang="en-US" sz="2800" dirty="0">
                <a:latin typeface="+mn-ea"/>
              </a:rPr>
              <a:t>를 </a:t>
            </a:r>
            <a:r>
              <a:rPr lang="en-US" altLang="ko-KR" sz="2800" dirty="0">
                <a:latin typeface="+mn-ea"/>
              </a:rPr>
              <a:t>Verilog HDL </a:t>
            </a:r>
            <a:r>
              <a:rPr lang="ko-KR" altLang="en-US" sz="2800" dirty="0">
                <a:latin typeface="+mn-ea"/>
              </a:rPr>
              <a:t>언어로 </a:t>
            </a:r>
            <a:r>
              <a:rPr lang="en-US" altLang="ko-KR" sz="2800" dirty="0">
                <a:latin typeface="+mn-ea"/>
              </a:rPr>
              <a:t>Altera Modelsim </a:t>
            </a:r>
            <a:r>
              <a:rPr lang="ko-KR" altLang="en-US" sz="2800" dirty="0">
                <a:latin typeface="+mn-ea"/>
              </a:rPr>
              <a:t>프로그램을 사용하여 시뮬레이션 한 결과 </a:t>
            </a:r>
            <a:r>
              <a:rPr lang="en-US" altLang="ko-KR" sz="2800" dirty="0">
                <a:latin typeface="+mn-ea"/>
              </a:rPr>
              <a:t>42%</a:t>
            </a:r>
            <a:r>
              <a:rPr lang="ko-KR" altLang="en-US" sz="2800" dirty="0">
                <a:latin typeface="+mn-ea"/>
              </a:rPr>
              <a:t>의 </a:t>
            </a:r>
            <a:r>
              <a:rPr lang="en-US" altLang="ko-KR" sz="2800" dirty="0">
                <a:latin typeface="+mn-ea"/>
              </a:rPr>
              <a:t>latency </a:t>
            </a:r>
            <a:r>
              <a:rPr lang="ko-KR" altLang="en-US" sz="2800" dirty="0">
                <a:latin typeface="+mn-ea"/>
              </a:rPr>
              <a:t>감소했다</a:t>
            </a:r>
            <a:r>
              <a:rPr lang="en-US" altLang="ko-KR" sz="2800" dirty="0">
                <a:latin typeface="+mn-ea"/>
              </a:rPr>
              <a:t>. null </a:t>
            </a:r>
            <a:r>
              <a:rPr lang="ko-KR" altLang="en-US" sz="2800" dirty="0">
                <a:latin typeface="+mn-ea"/>
              </a:rPr>
              <a:t>신호가 포함된 </a:t>
            </a:r>
            <a:r>
              <a:rPr lang="en-US" altLang="ko-KR" sz="2800" dirty="0">
                <a:latin typeface="+mn-ea"/>
              </a:rPr>
              <a:t>IFFT </a:t>
            </a:r>
            <a:r>
              <a:rPr lang="ko-KR" altLang="en-US" sz="2800" dirty="0">
                <a:latin typeface="+mn-ea"/>
              </a:rPr>
              <a:t>입력의 재배치를 통해 </a:t>
            </a:r>
            <a:r>
              <a:rPr lang="en-US" altLang="ko-KR" sz="2800" dirty="0">
                <a:latin typeface="+mn-ea"/>
              </a:rPr>
              <a:t>IFFT </a:t>
            </a:r>
            <a:r>
              <a:rPr lang="ko-KR" altLang="en-US" sz="2800" dirty="0">
                <a:latin typeface="+mn-ea"/>
              </a:rPr>
              <a:t>구조에서 가장 큰 면적을 차지하는 </a:t>
            </a:r>
            <a:r>
              <a:rPr lang="en-US" altLang="ko-KR" sz="2800" dirty="0">
                <a:latin typeface="+mn-ea"/>
              </a:rPr>
              <a:t>Stage 1</a:t>
            </a:r>
            <a:r>
              <a:rPr lang="ko-KR" altLang="en-US" sz="2800" dirty="0">
                <a:latin typeface="+mn-ea"/>
              </a:rPr>
              <a:t>의 메모리 크기를 줄임으로써 </a:t>
            </a:r>
            <a:r>
              <a:rPr lang="en-US" altLang="ko-KR" sz="2800" dirty="0">
                <a:latin typeface="+mn-ea"/>
              </a:rPr>
              <a:t>latency</a:t>
            </a:r>
            <a:r>
              <a:rPr lang="ko-KR" altLang="en-US" sz="2800" dirty="0">
                <a:latin typeface="+mn-ea"/>
              </a:rPr>
              <a:t>를 감소시켰고</a:t>
            </a:r>
            <a:r>
              <a:rPr lang="en-US" altLang="ko-KR" sz="2800" dirty="0">
                <a:latin typeface="+mn-ea"/>
              </a:rPr>
              <a:t>, total area</a:t>
            </a:r>
            <a:r>
              <a:rPr lang="ko-KR" altLang="en-US" sz="2800" dirty="0">
                <a:latin typeface="+mn-ea"/>
              </a:rPr>
              <a:t>와 </a:t>
            </a:r>
            <a:r>
              <a:rPr lang="en-US" altLang="ko-KR" sz="2800" dirty="0">
                <a:latin typeface="+mn-ea"/>
              </a:rPr>
              <a:t>dynamic power</a:t>
            </a:r>
            <a:r>
              <a:rPr lang="ko-KR" altLang="en-US" sz="2800" dirty="0">
                <a:latin typeface="+mn-ea"/>
              </a:rPr>
              <a:t>도 줄일 수 있었다</a:t>
            </a:r>
            <a:r>
              <a:rPr lang="en-US" altLang="ko-KR" sz="2800" dirty="0">
                <a:latin typeface="+mn-ea"/>
              </a:rPr>
              <a:t>.</a:t>
            </a:r>
            <a:endParaRPr lang="ko-KR" altLang="en-US" sz="2800" dirty="0">
              <a:latin typeface="+mn-ea"/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0" y="12240000"/>
            <a:ext cx="30240000" cy="792000"/>
            <a:chOff x="0" y="11520000"/>
            <a:chExt cx="30240000" cy="792000"/>
          </a:xfrm>
        </p:grpSpPr>
        <p:sp>
          <p:nvSpPr>
            <p:cNvPr id="38" name="직사각형 37"/>
            <p:cNvSpPr/>
            <p:nvPr/>
          </p:nvSpPr>
          <p:spPr>
            <a:xfrm>
              <a:off x="0" y="11520000"/>
              <a:ext cx="15120000" cy="792000"/>
            </a:xfrm>
            <a:prstGeom prst="rect">
              <a:avLst/>
            </a:prstGeom>
            <a:solidFill>
              <a:srgbClr val="0038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78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481813" y="11522835"/>
              <a:ext cx="2465739" cy="740063"/>
            </a:xfrm>
            <a:prstGeom prst="rect">
              <a:avLst/>
            </a:prstGeom>
            <a:solidFill>
              <a:srgbClr val="003872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4000" b="1" dirty="0" smtClean="0">
                  <a:ln>
                    <a:solidFill>
                      <a:schemeClr val="bg1">
                        <a:alpha val="52000"/>
                      </a:schemeClr>
                    </a:solidFill>
                  </a:ln>
                  <a:solidFill>
                    <a:schemeClr val="bg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Algorithm</a:t>
              </a:r>
              <a:endParaRPr lang="ko-KR" altLang="en-US" sz="4000" b="1" dirty="0">
                <a:ln>
                  <a:solidFill>
                    <a:schemeClr val="bg1">
                      <a:alpha val="52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8" name="직사각형 77"/>
            <p:cNvSpPr/>
            <p:nvPr/>
          </p:nvSpPr>
          <p:spPr>
            <a:xfrm>
              <a:off x="15120000" y="11520000"/>
              <a:ext cx="15120000" cy="792000"/>
            </a:xfrm>
            <a:prstGeom prst="rect">
              <a:avLst/>
            </a:prstGeom>
            <a:solidFill>
              <a:srgbClr val="0038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78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0502961" y="11522712"/>
              <a:ext cx="4663456" cy="707886"/>
            </a:xfrm>
            <a:prstGeom prst="rect">
              <a:avLst/>
            </a:prstGeom>
            <a:solidFill>
              <a:srgbClr val="003872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4000" b="1" dirty="0" smtClean="0">
                  <a:ln>
                    <a:solidFill>
                      <a:schemeClr val="bg1">
                        <a:alpha val="52000"/>
                      </a:schemeClr>
                    </a:solidFill>
                  </a:ln>
                  <a:solidFill>
                    <a:schemeClr val="bg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Simulation &amp; Result</a:t>
              </a:r>
              <a:endParaRPr lang="ko-KR" altLang="en-US" sz="4000" b="1" dirty="0">
                <a:ln>
                  <a:solidFill>
                    <a:schemeClr val="bg1">
                      <a:alpha val="52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81" name="표 80">
            <a:extLst>
              <a:ext uri="{FF2B5EF4-FFF2-40B4-BE49-F238E27FC236}">
                <a16:creationId xmlns="" xmlns:a16="http://schemas.microsoft.com/office/drawing/2014/main" id="{B920C87C-DF48-432C-91B5-5E557F535D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054493"/>
              </p:ext>
            </p:extLst>
          </p:nvPr>
        </p:nvGraphicFramePr>
        <p:xfrm>
          <a:off x="15480000" y="32760000"/>
          <a:ext cx="14400000" cy="205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80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880000">
                  <a:extLst>
                    <a:ext uri="{9D8B030D-6E8A-4147-A177-3AD203B41FA5}">
                      <a16:colId xmlns="" xmlns:a16="http://schemas.microsoft.com/office/drawing/2014/main" val="3077443339"/>
                    </a:ext>
                  </a:extLst>
                </a:gridCol>
                <a:gridCol w="2880000">
                  <a:extLst>
                    <a:ext uri="{9D8B030D-6E8A-4147-A177-3AD203B41FA5}">
                      <a16:colId xmlns="" xmlns:a16="http://schemas.microsoft.com/office/drawing/2014/main" val="970192343"/>
                    </a:ext>
                  </a:extLst>
                </a:gridCol>
              </a:tblGrid>
              <a:tr h="684000">
                <a:tc>
                  <a:txBody>
                    <a:bodyPr/>
                    <a:lstStyle/>
                    <a:p>
                      <a:pPr algn="ctr" latinLnBrk="1"/>
                      <a:endParaRPr lang="ko-KR" alt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316" marR="99316" marT="49658" marB="496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/>
                        <a:t>Latency</a:t>
                      </a:r>
                      <a:endParaRPr lang="ko-KR" alt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316" marR="99316" marT="49658" marB="4965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/>
                        <a:t>Stage 1 Memory</a:t>
                      </a:r>
                      <a:endParaRPr lang="ko-KR" alt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316" marR="99316" marT="49658" marB="4965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/>
                        <a:t>Total Area</a:t>
                      </a:r>
                      <a:endParaRPr lang="ko-KR" alt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316" marR="99316" marT="49658" marB="4965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/>
                        <a:t>Dynamix Power</a:t>
                      </a:r>
                      <a:endParaRPr lang="ko-KR" alt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316" marR="99316" marT="49658" marB="4965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/>
                        <a:t>Conventional</a:t>
                      </a:r>
                      <a:endParaRPr lang="ko-KR" altLang="en-US" sz="3000" dirty="0">
                        <a:solidFill>
                          <a:srgbClr val="0B0B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316" marR="99316" marT="49658" marB="496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/>
                        <a:t>128</a:t>
                      </a:r>
                      <a:endParaRPr lang="ko-KR" altLang="en-US" sz="3000" dirty="0">
                        <a:solidFill>
                          <a:srgbClr val="0B0B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316" marR="99316" marT="49658" marB="4965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/>
                        <a:t>64</a:t>
                      </a:r>
                      <a:endParaRPr lang="ko-KR" altLang="en-US" sz="3000" dirty="0">
                        <a:solidFill>
                          <a:srgbClr val="0B0B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316" marR="99316" marT="49658" marB="4965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/>
                        <a:t>57000</a:t>
                      </a:r>
                      <a:r>
                        <a:rPr lang="ko-KR" altLang="en-US" sz="3000" dirty="0"/>
                        <a:t> </a:t>
                      </a:r>
                      <a:r>
                        <a:rPr lang="en-US" altLang="ko-KR" sz="3000" dirty="0"/>
                        <a:t>gate</a:t>
                      </a:r>
                      <a:endParaRPr lang="ko-KR" altLang="en-US" sz="3000" dirty="0">
                        <a:solidFill>
                          <a:srgbClr val="0B0B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316" marR="99316" marT="49658" marB="4965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/>
                        <a:t>4.7 mW</a:t>
                      </a:r>
                      <a:endParaRPr lang="ko-KR" altLang="en-US" sz="3000" dirty="0">
                        <a:solidFill>
                          <a:srgbClr val="0B0B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316" marR="99316" marT="49658" marB="4965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/>
                        <a:t>Proposed</a:t>
                      </a:r>
                      <a:endParaRPr lang="ko-KR" altLang="en-US" sz="3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316" marR="99316" marT="49658" marB="496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/>
                        <a:t>74</a:t>
                      </a:r>
                      <a:endParaRPr lang="ko-KR" altLang="en-US" sz="3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316" marR="99316" marT="49658" marB="4965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/>
                        <a:t>8</a:t>
                      </a:r>
                      <a:endParaRPr lang="ko-KR" altLang="en-US" sz="3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316" marR="99316" marT="49658" marB="4965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/>
                        <a:t>38000 gate</a:t>
                      </a:r>
                      <a:endParaRPr lang="ko-KR" altLang="en-US" sz="3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316" marR="99316" marT="49658" marB="49658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000" dirty="0"/>
                        <a:t>3.4 mW</a:t>
                      </a:r>
                      <a:endParaRPr lang="ko-KR" altLang="en-US" sz="3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9316" marR="99316" marT="49658" marB="49658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84" name="그림 83" descr="회로이(가) 표시된 사진&#10;&#10;자동 생성된 설명">
            <a:extLst>
              <a:ext uri="{FF2B5EF4-FFF2-40B4-BE49-F238E27FC236}">
                <a16:creationId xmlns="" xmlns:a16="http://schemas.microsoft.com/office/drawing/2014/main" id="{99A117CF-D425-44CD-91AF-F2F20CEDED6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1543" y="26640000"/>
            <a:ext cx="4416361" cy="4409449"/>
          </a:xfrm>
          <a:prstGeom prst="rect">
            <a:avLst/>
          </a:prstGeom>
        </p:spPr>
      </p:pic>
      <p:sp>
        <p:nvSpPr>
          <p:cNvPr id="85" name="직사각형 84">
            <a:extLst>
              <a:ext uri="{FF2B5EF4-FFF2-40B4-BE49-F238E27FC236}">
                <a16:creationId xmlns="" xmlns:a16="http://schemas.microsoft.com/office/drawing/2014/main" id="{9B284435-B941-40B7-8805-C1F60EE88EA0}"/>
              </a:ext>
            </a:extLst>
          </p:cNvPr>
          <p:cNvSpPr/>
          <p:nvPr/>
        </p:nvSpPr>
        <p:spPr>
          <a:xfrm>
            <a:off x="22057007" y="18072000"/>
            <a:ext cx="5903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endParaRPr lang="ko-KR" altLang="en-US" sz="2800" dirty="0"/>
          </a:p>
        </p:txBody>
      </p:sp>
      <p:sp>
        <p:nvSpPr>
          <p:cNvPr id="91" name="직사각형 90">
            <a:extLst>
              <a:ext uri="{FF2B5EF4-FFF2-40B4-BE49-F238E27FC236}">
                <a16:creationId xmlns="" xmlns:a16="http://schemas.microsoft.com/office/drawing/2014/main" id="{CF344C5A-E4C1-4E47-AF64-2881177DFCBE}"/>
              </a:ext>
            </a:extLst>
          </p:cNvPr>
          <p:cNvSpPr/>
          <p:nvPr/>
        </p:nvSpPr>
        <p:spPr>
          <a:xfrm>
            <a:off x="22208051" y="23220000"/>
            <a:ext cx="5903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endParaRPr lang="ko-KR" altLang="en-US" sz="2800" dirty="0"/>
          </a:p>
        </p:txBody>
      </p:sp>
      <p:sp>
        <p:nvSpPr>
          <p:cNvPr id="92" name="TextBox 91">
            <a:extLst>
              <a:ext uri="{FF2B5EF4-FFF2-40B4-BE49-F238E27FC236}">
                <a16:creationId xmlns="" xmlns:a16="http://schemas.microsoft.com/office/drawing/2014/main" id="{5681E388-9719-46D6-8AE5-B7ADEB0AEC26}"/>
              </a:ext>
            </a:extLst>
          </p:cNvPr>
          <p:cNvSpPr txBox="1"/>
          <p:nvPr/>
        </p:nvSpPr>
        <p:spPr>
          <a:xfrm>
            <a:off x="15120000" y="23760000"/>
            <a:ext cx="151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4.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(a) Conventional 128-point IFFT function simulation (b) Proposed 128-point IFFT function simulation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="" xmlns:a16="http://schemas.microsoft.com/office/drawing/2014/main" id="{197E5E5D-534B-4C80-A2BC-E7195DBC8322}"/>
              </a:ext>
            </a:extLst>
          </p:cNvPr>
          <p:cNvSpPr txBox="1"/>
          <p:nvPr/>
        </p:nvSpPr>
        <p:spPr>
          <a:xfrm>
            <a:off x="15120000" y="31320000"/>
            <a:ext cx="151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6.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P&amp;R layout</a:t>
            </a:r>
          </a:p>
        </p:txBody>
      </p:sp>
      <p:graphicFrame>
        <p:nvGraphicFramePr>
          <p:cNvPr id="96" name="표 95">
            <a:extLst>
              <a:ext uri="{FF2B5EF4-FFF2-40B4-BE49-F238E27FC236}">
                <a16:creationId xmlns="" xmlns:a16="http://schemas.microsoft.com/office/drawing/2014/main" id="{31FE47BE-7F31-4CEF-BBC7-BC11C5B1E4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634435"/>
              </p:ext>
            </p:extLst>
          </p:nvPr>
        </p:nvGraphicFramePr>
        <p:xfrm>
          <a:off x="22140368" y="26640000"/>
          <a:ext cx="6202110" cy="4496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08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2126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152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>
                          <a:latin typeface="+mn-ea"/>
                          <a:ea typeface="+mn-ea"/>
                        </a:rPr>
                        <a:t>공정</a:t>
                      </a:r>
                      <a:endParaRPr lang="ko-KR" altLang="en-US" sz="2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>
                          <a:latin typeface="+mn-ea"/>
                          <a:ea typeface="+mn-ea"/>
                        </a:rPr>
                        <a:t>CMOS</a:t>
                      </a:r>
                      <a:r>
                        <a:rPr lang="en-US" altLang="ko-KR" sz="2400" baseline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2400" dirty="0">
                          <a:latin typeface="+mn-ea"/>
                          <a:ea typeface="+mn-ea"/>
                        </a:rPr>
                        <a:t>180nm</a:t>
                      </a:r>
                      <a:endParaRPr lang="ko-KR" altLang="en-US" sz="2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52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>
                          <a:latin typeface="+mn-ea"/>
                          <a:ea typeface="+mn-ea"/>
                        </a:rPr>
                        <a:t>전압</a:t>
                      </a:r>
                      <a:endParaRPr lang="ko-KR" altLang="en-US" sz="2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>
                          <a:latin typeface="+mn-ea"/>
                          <a:ea typeface="+mn-ea"/>
                        </a:rPr>
                        <a:t>3.3v</a:t>
                      </a:r>
                      <a:r>
                        <a:rPr lang="en-US" altLang="ko-KR" sz="2400" baseline="0" dirty="0">
                          <a:latin typeface="+mn-ea"/>
                          <a:ea typeface="+mn-ea"/>
                        </a:rPr>
                        <a:t>, 1.8v</a:t>
                      </a:r>
                      <a:endParaRPr lang="en-US" altLang="ko-KR" sz="2400" b="0" baseline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52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>
                          <a:latin typeface="+mn-ea"/>
                          <a:ea typeface="+mn-ea"/>
                        </a:rPr>
                        <a:t>소모파워</a:t>
                      </a:r>
                      <a:endParaRPr lang="ko-KR" altLang="en-US" sz="2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>
                          <a:latin typeface="+mn-ea"/>
                          <a:ea typeface="+mn-ea"/>
                        </a:rPr>
                        <a:t>3.4 mW</a:t>
                      </a:r>
                      <a:endParaRPr lang="ko-KR" altLang="en-US" sz="2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52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>
                          <a:latin typeface="+mn-ea"/>
                          <a:ea typeface="+mn-ea"/>
                        </a:rPr>
                        <a:t>면적</a:t>
                      </a:r>
                      <a:endParaRPr lang="ko-KR" altLang="en-US" sz="2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38831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0013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>
                          <a:latin typeface="+mn-ea"/>
                          <a:ea typeface="+mn-ea"/>
                        </a:rPr>
                        <a:t>I/O</a:t>
                      </a:r>
                      <a:endParaRPr lang="ko-KR" altLang="en-US" sz="2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>
                          <a:latin typeface="+mn-ea"/>
                          <a:ea typeface="+mn-ea"/>
                        </a:rPr>
                        <a:t>clk, rst, en</a:t>
                      </a:r>
                      <a:endParaRPr lang="en-US" altLang="ko-KR" sz="2400" baseline="0" dirty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2400" baseline="0" dirty="0">
                          <a:latin typeface="+mn-ea"/>
                          <a:ea typeface="+mn-ea"/>
                        </a:rPr>
                        <a:t>[11:0] in_real </a:t>
                      </a:r>
                    </a:p>
                    <a:p>
                      <a:pPr algn="ctr" latinLnBrk="1"/>
                      <a:r>
                        <a:rPr lang="en-US" altLang="ko-KR" sz="2400" baseline="0" dirty="0">
                          <a:latin typeface="+mn-ea"/>
                          <a:ea typeface="+mn-ea"/>
                        </a:rPr>
                        <a:t>[11:0]in_imag </a:t>
                      </a:r>
                    </a:p>
                    <a:p>
                      <a:pPr algn="ctr" latinLnBrk="1"/>
                      <a:r>
                        <a:rPr lang="en-US" altLang="ko-KR" sz="2400" baseline="0" dirty="0">
                          <a:latin typeface="+mn-ea"/>
                          <a:ea typeface="+mn-ea"/>
                        </a:rPr>
                        <a:t>[11:0]out_real</a:t>
                      </a:r>
                    </a:p>
                    <a:p>
                      <a:pPr algn="ctr" latinLnBrk="1"/>
                      <a:r>
                        <a:rPr lang="en-US" altLang="ko-KR" sz="2400" baseline="0" dirty="0">
                          <a:latin typeface="+mn-ea"/>
                          <a:ea typeface="+mn-ea"/>
                        </a:rPr>
                        <a:t>[11:0]out_imag </a:t>
                      </a:r>
                      <a:endParaRPr lang="en-US" altLang="ko-KR" sz="2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52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>
                          <a:latin typeface="+mn-ea"/>
                          <a:ea typeface="+mn-ea"/>
                        </a:rPr>
                        <a:t>동작주파수</a:t>
                      </a:r>
                      <a:endParaRPr lang="ko-KR" altLang="en-US" sz="2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400" dirty="0">
                          <a:latin typeface="+mn-ea"/>
                          <a:ea typeface="+mn-ea"/>
                        </a:rPr>
                        <a:t>25</a:t>
                      </a:r>
                      <a:r>
                        <a:rPr lang="en-US" altLang="ko-KR" sz="2400" baseline="0" dirty="0">
                          <a:latin typeface="+mn-ea"/>
                          <a:ea typeface="+mn-ea"/>
                        </a:rPr>
                        <a:t> MHz</a:t>
                      </a:r>
                      <a:endParaRPr lang="en-US" altLang="ko-KR" sz="2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99" name="그림 98">
            <a:extLst>
              <a:ext uri="{FF2B5EF4-FFF2-40B4-BE49-F238E27FC236}">
                <a16:creationId xmlns="" xmlns:a16="http://schemas.microsoft.com/office/drawing/2014/main" id="{F9265E41-BF0A-42F3-A2C4-797560D1A5F4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6" r="1196"/>
          <a:stretch/>
        </p:blipFill>
        <p:spPr>
          <a:xfrm>
            <a:off x="15300000" y="14040000"/>
            <a:ext cx="14760000" cy="4066844"/>
          </a:xfrm>
          <a:prstGeom prst="rect">
            <a:avLst/>
          </a:prstGeom>
        </p:spPr>
      </p:pic>
      <p:pic>
        <p:nvPicPr>
          <p:cNvPr id="100" name="그림 99">
            <a:extLst>
              <a:ext uri="{FF2B5EF4-FFF2-40B4-BE49-F238E27FC236}">
                <a16:creationId xmlns="" xmlns:a16="http://schemas.microsoft.com/office/drawing/2014/main" id="{1ED2AE11-F76A-4622-86E2-1E41121BC9E2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" r="1929"/>
          <a:stretch/>
        </p:blipFill>
        <p:spPr>
          <a:xfrm>
            <a:off x="15300000" y="19080000"/>
            <a:ext cx="14760000" cy="4114685"/>
          </a:xfrm>
          <a:prstGeom prst="rect">
            <a:avLst/>
          </a:prstGeom>
        </p:spPr>
      </p:pic>
      <p:sp>
        <p:nvSpPr>
          <p:cNvPr id="102" name="직사각형 101"/>
          <p:cNvSpPr/>
          <p:nvPr/>
        </p:nvSpPr>
        <p:spPr>
          <a:xfrm>
            <a:off x="15120000" y="35640000"/>
            <a:ext cx="15120000" cy="540000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1137" tIns="70569" rIns="141137" bIns="7056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778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44.3</a:t>
            </a:r>
            <a:endParaRPr lang="ko-KR" altLang="en-US" sz="2778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0" y="35568000"/>
            <a:ext cx="15120000" cy="792000"/>
            <a:chOff x="869730" y="31934180"/>
            <a:chExt cx="15120000" cy="792000"/>
          </a:xfrm>
        </p:grpSpPr>
        <p:sp>
          <p:nvSpPr>
            <p:cNvPr id="115" name="직사각형 114"/>
            <p:cNvSpPr/>
            <p:nvPr/>
          </p:nvSpPr>
          <p:spPr>
            <a:xfrm>
              <a:off x="869730" y="31934180"/>
              <a:ext cx="15120000" cy="792000"/>
            </a:xfrm>
            <a:prstGeom prst="rect">
              <a:avLst/>
            </a:prstGeom>
            <a:solidFill>
              <a:srgbClr val="0038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78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7165596" y="31937015"/>
              <a:ext cx="2837636" cy="707886"/>
            </a:xfrm>
            <a:prstGeom prst="rect">
              <a:avLst/>
            </a:prstGeom>
            <a:solidFill>
              <a:srgbClr val="003872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4000" b="1" dirty="0" smtClean="0">
                  <a:ln>
                    <a:solidFill>
                      <a:schemeClr val="bg1">
                        <a:alpha val="52000"/>
                      </a:schemeClr>
                    </a:solidFill>
                  </a:ln>
                  <a:solidFill>
                    <a:schemeClr val="bg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Conclusions</a:t>
              </a:r>
              <a:endParaRPr lang="ko-KR" altLang="en-US" sz="4000" b="1" dirty="0">
                <a:ln>
                  <a:solidFill>
                    <a:schemeClr val="bg1">
                      <a:alpha val="52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" name="그룹 1"/>
          <p:cNvGrpSpPr/>
          <p:nvPr/>
        </p:nvGrpSpPr>
        <p:grpSpPr>
          <a:xfrm>
            <a:off x="15120000" y="35568000"/>
            <a:ext cx="15120000" cy="792000"/>
            <a:chOff x="15120000" y="35327658"/>
            <a:chExt cx="15120000" cy="792000"/>
          </a:xfrm>
        </p:grpSpPr>
        <p:sp>
          <p:nvSpPr>
            <p:cNvPr id="117" name="직사각형 116"/>
            <p:cNvSpPr/>
            <p:nvPr/>
          </p:nvSpPr>
          <p:spPr>
            <a:xfrm>
              <a:off x="15120000" y="35327658"/>
              <a:ext cx="15120000" cy="792000"/>
            </a:xfrm>
            <a:prstGeom prst="rect">
              <a:avLst/>
            </a:prstGeom>
            <a:solidFill>
              <a:srgbClr val="0038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78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21550364" y="35330370"/>
              <a:ext cx="2568652" cy="707886"/>
            </a:xfrm>
            <a:prstGeom prst="rect">
              <a:avLst/>
            </a:prstGeom>
            <a:solidFill>
              <a:srgbClr val="003872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4000" b="1" dirty="0" smtClean="0">
                  <a:ln>
                    <a:solidFill>
                      <a:schemeClr val="bg1">
                        <a:alpha val="52000"/>
                      </a:schemeClr>
                    </a:solidFill>
                  </a:ln>
                  <a:solidFill>
                    <a:schemeClr val="bg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References</a:t>
              </a:r>
              <a:endParaRPr lang="ko-KR" altLang="en-US" sz="4000" b="1" dirty="0">
                <a:ln>
                  <a:solidFill>
                    <a:schemeClr val="bg1">
                      <a:alpha val="52000"/>
                    </a:scheme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2" name="TextBox 121">
            <a:extLst>
              <a:ext uri="{FF2B5EF4-FFF2-40B4-BE49-F238E27FC236}">
                <a16:creationId xmlns="" xmlns:a16="http://schemas.microsoft.com/office/drawing/2014/main" id="{B5A5B74D-B9D2-4046-8166-3D716A03C1C1}"/>
              </a:ext>
            </a:extLst>
          </p:cNvPr>
          <p:cNvSpPr txBox="1"/>
          <p:nvPr/>
        </p:nvSpPr>
        <p:spPr>
          <a:xfrm>
            <a:off x="15120000" y="36360000"/>
            <a:ext cx="151200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4000" indent="-720000" fontAlgn="base" latinLnBrk="1">
              <a:lnSpc>
                <a:spcPct val="150000"/>
              </a:lnSpc>
            </a:pP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B.Beheshti, “On Performance of LTE UE DFT and FFT Implementations in Flexible Software Based Baseband Processors”, </a:t>
            </a:r>
            <a:r>
              <a:rPr lang="en-US" altLang="ko-K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Systems, Applications and Technology Conference, IEEE, pp.1-4, 2009.</a:t>
            </a:r>
            <a:endParaRPr lang="en-US" altLang="ko-K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4000" indent="-720000" fontAlgn="base" latinLnBrk="1">
              <a:lnSpc>
                <a:spcPct val="150000"/>
              </a:lnSpc>
            </a:pP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In-Gul Jand, Kyung-Ju Cho, Yong-Eun Kim, Jin-Gyun Chung, “Memory Size Reduction Technique of SDF IFFT Architecture for OFDM-Based Applications”, </a:t>
            </a:r>
            <a:r>
              <a:rPr lang="en-US" altLang="ko-K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IEICE TRANS. COMMUN., VOL.E95-B, No.6, pp,2059-2064, 2012.</a:t>
            </a:r>
            <a:endParaRPr lang="en-US" altLang="ko-K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4000" indent="-720000" fontAlgn="base" latinLnBrk="1">
              <a:lnSpc>
                <a:spcPct val="150000"/>
              </a:lnSpc>
            </a:pP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3GPP LTE, “Evolved Universal Terrestrial Radio Access (E-UTRA) ; Base Station (BS) radio </a:t>
            </a:r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reception”</a:t>
            </a:r>
            <a:r>
              <a:rPr lang="en-US" altLang="ko-K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3GPP TS 36.104 v13.3.0, 2016-03</a:t>
            </a:r>
          </a:p>
        </p:txBody>
      </p:sp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476</Words>
  <Application>Microsoft Office PowerPoint</Application>
  <PresentationFormat>사용자 지정</PresentationFormat>
  <Paragraphs>70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10" baseType="lpstr">
      <vt:lpstr>맑은 고딕</vt:lpstr>
      <vt:lpstr>Arial</vt:lpstr>
      <vt:lpstr>Calibri</vt:lpstr>
      <vt:lpstr>Calibri Light</vt:lpstr>
      <vt:lpstr>Cambria Math</vt:lpstr>
      <vt:lpstr>Tahoma</vt:lpstr>
      <vt:lpstr>Times New Roman</vt:lpstr>
      <vt:lpstr>Wingdings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yswon</cp:lastModifiedBy>
  <cp:revision>24</cp:revision>
  <dcterms:created xsi:type="dcterms:W3CDTF">2018-03-08T06:02:33Z</dcterms:created>
  <dcterms:modified xsi:type="dcterms:W3CDTF">2020-06-18T04:18:58Z</dcterms:modified>
</cp:coreProperties>
</file>